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44" r:id="rId5"/>
    <p:sldId id="357" r:id="rId6"/>
    <p:sldId id="360" r:id="rId7"/>
    <p:sldId id="359" r:id="rId8"/>
    <p:sldId id="288" r:id="rId9"/>
    <p:sldId id="300" r:id="rId10"/>
    <p:sldId id="294" r:id="rId11"/>
    <p:sldId id="314" r:id="rId12"/>
    <p:sldId id="322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5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5928" autoAdjust="0"/>
  </p:normalViewPr>
  <p:slideViewPr>
    <p:cSldViewPr snapToGrid="0">
      <p:cViewPr varScale="1">
        <p:scale>
          <a:sx n="113" d="100"/>
          <a:sy n="113" d="100"/>
        </p:scale>
        <p:origin x="840" y="302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72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95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60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273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73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group of potted plants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" r="15"/>
          <a:stretch/>
        </p:blipFill>
        <p:spPr>
          <a:xfrm>
            <a:off x="458787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955" y="612475"/>
            <a:ext cx="4701904" cy="3079029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>
                <a:solidFill>
                  <a:schemeClr val="tx1"/>
                </a:solidFill>
              </a:rPr>
              <a:t>Interactive Narrative</a:t>
            </a:r>
            <a:br>
              <a:rPr lang="en-US" altLang="zh-TW" dirty="0">
                <a:solidFill>
                  <a:schemeClr val="tx1"/>
                </a:solidFill>
              </a:rPr>
            </a:br>
            <a:br>
              <a:rPr lang="en-US" sz="2200" dirty="0"/>
            </a:br>
            <a:r>
              <a:rPr lang="en-US" sz="2200" dirty="0"/>
              <a:t>Yi-Chun (Rimi) Chen</a:t>
            </a: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Part of Slides: </a:t>
            </a:r>
            <a:br>
              <a:rPr lang="en-US" sz="2200" dirty="0"/>
            </a:br>
            <a:r>
              <a:rPr lang="en-US" sz="2200" dirty="0"/>
              <a:t>Dr. Arnav Jhala &amp; Dr. Chris Martens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9DEE8-7E83-FE7C-9F7F-19D6F2651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CCEBDCB7-623E-0D5F-D9EC-ECBBFAD15A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5" name="Picture 4" descr="A cartoon of a person talking to a doctor&#10;&#10;AI-generated content may be incorrect.">
            <a:extLst>
              <a:ext uri="{FF2B5EF4-FFF2-40B4-BE49-F238E27FC236}">
                <a16:creationId xmlns:a16="http://schemas.microsoft.com/office/drawing/2014/main" id="{8D866E5C-A678-7459-D0B7-B8BECB53A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407" y="-101600"/>
            <a:ext cx="752559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4B9F34-16AB-689B-7EBE-B91DC0B0C251}"/>
              </a:ext>
            </a:extLst>
          </p:cNvPr>
          <p:cNvSpPr txBox="1"/>
          <p:nvPr/>
        </p:nvSpPr>
        <p:spPr>
          <a:xfrm>
            <a:off x="0" y="24129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bg1">
                    <a:lumMod val="65000"/>
                  </a:schemeClr>
                </a:solidFill>
                <a:latin typeface="LibertinusSerif-Bold"/>
              </a:rPr>
              <a:t>(Establisher) </a:t>
            </a:r>
            <a:r>
              <a:rPr lang="en-US" sz="1800" b="1" i="0" u="none" strike="noStrike" baseline="0" dirty="0">
                <a:latin typeface="LibertinusSerif-Bold"/>
              </a:rPr>
              <a:t>- Initial(Prolongation) - </a:t>
            </a:r>
            <a:r>
              <a:rPr lang="en-US" sz="1800" b="1" i="0" u="none" strike="noStrike" baseline="0" dirty="0">
                <a:solidFill>
                  <a:schemeClr val="bg1">
                    <a:lumMod val="65000"/>
                  </a:schemeClr>
                </a:solidFill>
                <a:latin typeface="LibertinusSerif-Bold"/>
              </a:rPr>
              <a:t>Peak</a:t>
            </a:r>
            <a:r>
              <a:rPr lang="en-US" sz="1800" b="1" i="0" u="none" strike="noStrike" baseline="0" dirty="0">
                <a:latin typeface="LibertinusSerif-Bold"/>
              </a:rPr>
              <a:t> - (Release)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094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47">
            <a:extLst>
              <a:ext uri="{FF2B5EF4-FFF2-40B4-BE49-F238E27FC236}">
                <a16:creationId xmlns:a16="http://schemas.microsoft.com/office/drawing/2014/main" id="{46156F11-73DD-7822-5308-DFE62F21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Narrative System Design Choice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67F72-B650-103C-1994-5ADB91F87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FF4FBF-31C9-EAC3-5DD9-73A70B58B2FD}"/>
              </a:ext>
            </a:extLst>
          </p:cNvPr>
          <p:cNvSpPr/>
          <p:nvPr/>
        </p:nvSpPr>
        <p:spPr>
          <a:xfrm>
            <a:off x="4496427" y="1857867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Purpose of Narrative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AA967F-BB44-F83B-C284-A5F609D74DC6}"/>
              </a:ext>
            </a:extLst>
          </p:cNvPr>
          <p:cNvSpPr/>
          <p:nvPr/>
        </p:nvSpPr>
        <p:spPr>
          <a:xfrm>
            <a:off x="2037974" y="4548930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Need user choices? No </a:t>
            </a:r>
          </a:p>
          <a:p>
            <a:pPr algn="ctr"/>
            <a:r>
              <a:rPr lang="en-US" dirty="0"/>
              <a:t>Or single storyline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10FCA7-FB00-E090-2DA6-F2B6C1918B5E}"/>
              </a:ext>
            </a:extLst>
          </p:cNvPr>
          <p:cNvSpPr txBox="1"/>
          <p:nvPr/>
        </p:nvSpPr>
        <p:spPr>
          <a:xfrm>
            <a:off x="2287356" y="3618124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 / Explain Facts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EE1C7B-39E9-DDF5-C47A-7F962260869E}"/>
              </a:ext>
            </a:extLst>
          </p:cNvPr>
          <p:cNvSpPr txBox="1"/>
          <p:nvPr/>
        </p:nvSpPr>
        <p:spPr>
          <a:xfrm>
            <a:off x="6877953" y="3618124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/ Teach / Reflect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17DD13-4F37-87C0-D629-963288ECBCC3}"/>
              </a:ext>
            </a:extLst>
          </p:cNvPr>
          <p:cNvSpPr/>
          <p:nvPr/>
        </p:nvSpPr>
        <p:spPr>
          <a:xfrm>
            <a:off x="6877952" y="4548930"/>
            <a:ext cx="2755231" cy="866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Need user choices?</a:t>
            </a:r>
            <a:r>
              <a:rPr lang="zh-TW" altLang="en-US" dirty="0"/>
              <a:t> </a:t>
            </a:r>
            <a:r>
              <a:rPr lang="en-US" altLang="zh-TW" dirty="0"/>
              <a:t>Yes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Or adaptive outcome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24CE88-83A4-7440-423F-8D8AA135412D}"/>
              </a:ext>
            </a:extLst>
          </p:cNvPr>
          <p:cNvSpPr txBox="1"/>
          <p:nvPr/>
        </p:nvSpPr>
        <p:spPr>
          <a:xfrm>
            <a:off x="2155276" y="6117045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Narrative (Static)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84934D-B67A-DCE3-D45D-27CB5A831215}"/>
              </a:ext>
            </a:extLst>
          </p:cNvPr>
          <p:cNvSpPr txBox="1"/>
          <p:nvPr/>
        </p:nvSpPr>
        <p:spPr>
          <a:xfrm>
            <a:off x="7010031" y="6045925"/>
            <a:ext cx="275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Narrative (Dynamic)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B968B12-4732-000A-CEDD-7F187511F1F6}"/>
              </a:ext>
            </a:extLst>
          </p:cNvPr>
          <p:cNvCxnSpPr/>
          <p:nvPr/>
        </p:nvCxnSpPr>
        <p:spPr>
          <a:xfrm>
            <a:off x="3664971" y="3132323"/>
            <a:ext cx="43340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A80BA4D-EFA1-1491-27EF-80F5B47E95A0}"/>
              </a:ext>
            </a:extLst>
          </p:cNvPr>
          <p:cNvCxnSpPr>
            <a:cxnSpLocks/>
          </p:cNvCxnSpPr>
          <p:nvPr/>
        </p:nvCxnSpPr>
        <p:spPr>
          <a:xfrm>
            <a:off x="3664971" y="3152644"/>
            <a:ext cx="1" cy="44516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73D147-2B78-0DE5-638B-FAC59FE28793}"/>
              </a:ext>
            </a:extLst>
          </p:cNvPr>
          <p:cNvCxnSpPr>
            <a:cxnSpLocks/>
          </p:cNvCxnSpPr>
          <p:nvPr/>
        </p:nvCxnSpPr>
        <p:spPr>
          <a:xfrm>
            <a:off x="7999042" y="3132323"/>
            <a:ext cx="0" cy="39791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F56F0D8-E1E4-BC31-70AE-2E5B780B3135}"/>
              </a:ext>
            </a:extLst>
          </p:cNvPr>
          <p:cNvCxnSpPr>
            <a:stCxn id="22" idx="2"/>
          </p:cNvCxnSpPr>
          <p:nvPr/>
        </p:nvCxnSpPr>
        <p:spPr>
          <a:xfrm flipH="1">
            <a:off x="5874042" y="2724140"/>
            <a:ext cx="1" cy="40818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F4DA58F-EF49-6C3F-E5AC-B3DA73B1CADF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3664971" y="3987456"/>
            <a:ext cx="1" cy="5735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D7C8E01-D013-6952-04F6-67EFC571EA0D}"/>
              </a:ext>
            </a:extLst>
          </p:cNvPr>
          <p:cNvCxnSpPr>
            <a:cxnSpLocks/>
          </p:cNvCxnSpPr>
          <p:nvPr/>
        </p:nvCxnSpPr>
        <p:spPr>
          <a:xfrm>
            <a:off x="7999042" y="3987456"/>
            <a:ext cx="1" cy="56147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D3AF0AA-F05C-ED56-A804-84FA93D16AB4}"/>
              </a:ext>
            </a:extLst>
          </p:cNvPr>
          <p:cNvCxnSpPr>
            <a:cxnSpLocks/>
          </p:cNvCxnSpPr>
          <p:nvPr/>
        </p:nvCxnSpPr>
        <p:spPr>
          <a:xfrm>
            <a:off x="3664971" y="5415203"/>
            <a:ext cx="0" cy="7018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216BE46-3B38-320E-A939-4324846A493A}"/>
              </a:ext>
            </a:extLst>
          </p:cNvPr>
          <p:cNvCxnSpPr>
            <a:cxnSpLocks/>
          </p:cNvCxnSpPr>
          <p:nvPr/>
        </p:nvCxnSpPr>
        <p:spPr>
          <a:xfrm>
            <a:off x="7999042" y="5415203"/>
            <a:ext cx="0" cy="7018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035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65C40-C291-F8D1-B6A2-E0A0FEFCD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C7835-B33A-48F6-179E-7E535CA71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204ECE-3AB3-005D-0800-5AA871836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9" y="0"/>
            <a:ext cx="121256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02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E2A10-DD91-AD28-B9D6-C1CD543EB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BFEA4-2B8C-EDFA-799D-E43003813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468ADC-866D-D8DC-809D-1FB054215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0" y="0"/>
            <a:ext cx="12085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5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D1D06-051B-9193-17D6-F93272A83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68B1C-CF3F-86C0-B4E4-25FE9AE89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009639-E39F-3695-7757-11AEA7A73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49"/>
            <a:ext cx="12192000" cy="684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79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168D5-8F77-3FDC-01C9-0C42BCF86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321FF-956F-D23D-1AF1-EAB2374D39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5A0DF8-2850-95A2-F9F2-C2687E0D0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6"/>
            <a:ext cx="12192000" cy="685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87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0023C-D467-6431-820D-B190E17F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69E30-EB6D-D4FE-08FE-435B555A6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C5572-5B9C-E67F-8A6E-65ABABAB1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" y="0"/>
            <a:ext cx="1217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10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59D78-4794-66CE-70AE-26A0762FC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7B894-825A-5FC2-0E62-A9FF513896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E1C61F-11FA-2963-88B3-D1DB24A0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8" y="0"/>
            <a:ext cx="12122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7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04EE-D366-3137-39F5-8FE6C197A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Visual Narrative as a Human-Centered Design Process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B2D55A87-9226-7056-00A9-F63BC0F64677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Designing a visual narrative is not just about visuals — it’s about understanding </a:t>
            </a:r>
            <a:r>
              <a:rPr lang="en-US" sz="2000" b="1" dirty="0"/>
              <a:t>who</a:t>
            </a:r>
            <a:r>
              <a:rPr lang="en-US" sz="2000" dirty="0"/>
              <a:t> the story is for, </a:t>
            </a:r>
            <a:r>
              <a:rPr lang="en-US" sz="2000" b="1" dirty="0"/>
              <a:t>why</a:t>
            </a:r>
            <a:r>
              <a:rPr lang="en-US" sz="2000" dirty="0"/>
              <a:t> it’s told, and </a:t>
            </a:r>
            <a:r>
              <a:rPr lang="en-US" sz="2000" b="1" dirty="0"/>
              <a:t>how</a:t>
            </a:r>
            <a:r>
              <a:rPr lang="en-US" sz="2000" dirty="0"/>
              <a:t> it should be experienced.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FECB1-20BC-3056-ACDB-677E15D8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851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41E13-5B98-2C8A-8BD4-50237A1DF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FA15-0E19-AF0A-E198-DC0EE65C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Visual Narrative as a Human-Centered Design Process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F7307-58FB-0AF5-D6BA-D4E0FB0C4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A8A00763-24AC-8084-8F3B-2CB5BE1B0E97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318780570"/>
              </p:ext>
            </p:extLst>
          </p:nvPr>
        </p:nvGraphicFramePr>
        <p:xfrm>
          <a:off x="593089" y="2000737"/>
          <a:ext cx="10996083" cy="42113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744177">
                  <a:extLst>
                    <a:ext uri="{9D8B030D-6E8A-4147-A177-3AD203B41FA5}">
                      <a16:colId xmlns:a16="http://schemas.microsoft.com/office/drawing/2014/main" val="4152126525"/>
                    </a:ext>
                  </a:extLst>
                </a:gridCol>
                <a:gridCol w="8251906">
                  <a:extLst>
                    <a:ext uri="{9D8B030D-6E8A-4147-A177-3AD203B41FA5}">
                      <a16:colId xmlns:a16="http://schemas.microsoft.com/office/drawing/2014/main" val="7984085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 Questions to 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956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What is the goal of the narrative — to inform, educate, persuade, or empathize?</a:t>
                      </a:r>
                      <a:br>
                        <a:rPr lang="en-US" dirty="0"/>
                      </a:br>
                      <a:r>
                        <a:rPr lang="en-US" dirty="0"/>
                        <a:t>• Is it meant to convey facts, evoke emotion, or guide decision-making?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614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Audience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Who are the intended viewers or participants?</a:t>
                      </a:r>
                      <a:br>
                        <a:rPr lang="en-US" dirty="0"/>
                      </a:br>
                      <a:r>
                        <a:rPr lang="en-US" dirty="0"/>
                        <a:t>• What prior knowledge, emotion, or context do they bring?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43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Should the user be a passive viewer or an active participant?</a:t>
                      </a:r>
                      <a:br>
                        <a:rPr lang="en-US" dirty="0"/>
                      </a:br>
                      <a:r>
                        <a:rPr lang="en-US" dirty="0"/>
                        <a:t>• Are choices, feedback, or interaction needed?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655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Medium &amp; Context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• Where and how will it be experienced (poster, animation, app, interactive web, etc.)?</a:t>
                      </a:r>
                      <a:br>
                        <a:rPr lang="en-US" dirty="0"/>
                      </a:br>
                      <a:r>
                        <a:rPr lang="en-US" dirty="0"/>
                        <a:t>• What are the platform’s constraints and affordances?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94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Narrative 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Is the story linear, branching, or adaptive?</a:t>
                      </a:r>
                      <a:br>
                        <a:rPr lang="en-US" dirty="0"/>
                      </a:br>
                      <a:r>
                        <a:rPr lang="en-US" dirty="0"/>
                        <a:t>• Does it focus on a single perspective or multiple viewpoints?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676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Emotional &amp; Ethical Considerations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 How do we ensure empathy, accessibility, and respect for the subject matter?</a:t>
                      </a:r>
                      <a:br>
                        <a:rPr lang="en-US" dirty="0"/>
                      </a:br>
                      <a:r>
                        <a:rPr lang="en-US" dirty="0"/>
                        <a:t>• Are there sensitive topics or user emotions to consider?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729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15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white background&#10;&#10;AI-generated content may be incorrect.">
            <a:extLst>
              <a:ext uri="{FF2B5EF4-FFF2-40B4-BE49-F238E27FC236}">
                <a16:creationId xmlns:a16="http://schemas.microsoft.com/office/drawing/2014/main" id="{B099C67B-DADE-3E03-2D14-39BBFD6CA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4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8E710EC6-97FE-9872-9E47-2B874E5E8AB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37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6E874-29BE-F429-D43E-04C456EA2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F47447B9-479B-06E3-79D2-F03E90267E5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AA2B51-D431-3567-868A-6FC642B15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8" y="0"/>
            <a:ext cx="121582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62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6F358-CF5B-5300-3A07-FA6F1F936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C68CE114-058B-4C2E-E8AE-9D26BA046A6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3E5118-7717-FCC3-352E-5B32B2660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" y="0"/>
            <a:ext cx="1216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74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D7BD9-CF54-27EF-DCC4-48C84E7CA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visual narrative, AI, and human creativity</a:t>
            </a:r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58AA84E-35AA-F7A5-13DF-5A65A6F59B83}"/>
              </a:ext>
            </a:extLst>
          </p:cNvPr>
          <p:cNvGrpSpPr/>
          <p:nvPr/>
        </p:nvGrpSpPr>
        <p:grpSpPr>
          <a:xfrm>
            <a:off x="2544452" y="1981201"/>
            <a:ext cx="8665887" cy="4732068"/>
            <a:chOff x="2232387" y="1981201"/>
            <a:chExt cx="8665887" cy="4732068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7FCB9C55-53C0-0C64-1F2B-01BD22576690}"/>
                </a:ext>
              </a:extLst>
            </p:cNvPr>
            <p:cNvGrpSpPr/>
            <p:nvPr/>
          </p:nvGrpSpPr>
          <p:grpSpPr>
            <a:xfrm>
              <a:off x="6011142" y="1981201"/>
              <a:ext cx="4887132" cy="4676774"/>
              <a:chOff x="5458692" y="2038351"/>
              <a:chExt cx="4887132" cy="467677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F44CDDA-8501-9A7F-99B2-00C1D8FD4A1A}"/>
                  </a:ext>
                </a:extLst>
              </p:cNvPr>
              <p:cNvSpPr/>
              <p:nvPr/>
            </p:nvSpPr>
            <p:spPr>
              <a:xfrm>
                <a:off x="5477741" y="2038351"/>
                <a:ext cx="4868083" cy="4676774"/>
              </a:xfrm>
              <a:prstGeom prst="rect">
                <a:avLst/>
              </a:prstGeom>
              <a:noFill/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noFill/>
                </a:endParaRP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DDE26F1D-7257-79F1-BEBB-6D040F4D6E11}"/>
                  </a:ext>
                </a:extLst>
              </p:cNvPr>
              <p:cNvSpPr/>
              <p:nvPr/>
            </p:nvSpPr>
            <p:spPr>
              <a:xfrm>
                <a:off x="7143750" y="3630613"/>
                <a:ext cx="1533525" cy="1533525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b="1" dirty="0">
                    <a:solidFill>
                      <a:schemeClr val="tx1"/>
                    </a:solidFill>
                  </a:rPr>
                  <a:t>Visual Narrative</a:t>
                </a:r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A6A8363-76CE-103D-64A6-B81DC2630ECE}"/>
                  </a:ext>
                </a:extLst>
              </p:cNvPr>
              <p:cNvGrpSpPr/>
              <p:nvPr/>
            </p:nvGrpSpPr>
            <p:grpSpPr>
              <a:xfrm>
                <a:off x="5458692" y="3778480"/>
                <a:ext cx="1409700" cy="1165225"/>
                <a:chOff x="4021137" y="3753696"/>
                <a:chExt cx="1409700" cy="1165225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DAE4CCF2-2D4F-43EE-8385-569C54A1E08E}"/>
                    </a:ext>
                  </a:extLst>
                </p:cNvPr>
                <p:cNvSpPr/>
                <p:nvPr/>
              </p:nvSpPr>
              <p:spPr>
                <a:xfrm>
                  <a:off x="4152900" y="3753696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97AEAE4C-35E9-2925-0EBD-14308DF8261A}"/>
                    </a:ext>
                  </a:extLst>
                </p:cNvPr>
                <p:cNvSpPr/>
                <p:nvPr/>
              </p:nvSpPr>
              <p:spPr>
                <a:xfrm>
                  <a:off x="4021137" y="408463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Interactions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D35B1AB-E247-3D7B-2ACA-8BA1B129FB49}"/>
                  </a:ext>
                </a:extLst>
              </p:cNvPr>
              <p:cNvGrpSpPr/>
              <p:nvPr/>
            </p:nvGrpSpPr>
            <p:grpSpPr>
              <a:xfrm>
                <a:off x="5814190" y="2511976"/>
                <a:ext cx="1493838" cy="1165225"/>
                <a:chOff x="4887912" y="2097088"/>
                <a:chExt cx="1493838" cy="1165225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01CE789F-211C-2843-BA22-2DA8B6FE2764}"/>
                    </a:ext>
                  </a:extLst>
                </p:cNvPr>
                <p:cNvSpPr/>
                <p:nvPr/>
              </p:nvSpPr>
              <p:spPr>
                <a:xfrm>
                  <a:off x="5052219" y="2097088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1DB4ABEB-0913-4A7D-242E-75E01C04A415}"/>
                    </a:ext>
                  </a:extLst>
                </p:cNvPr>
                <p:cNvSpPr/>
                <p:nvPr/>
              </p:nvSpPr>
              <p:spPr>
                <a:xfrm>
                  <a:off x="4887912" y="2398713"/>
                  <a:ext cx="1493838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Visual Representations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D51E4A8-4918-E4BE-EE81-5F1F72CD619F}"/>
                  </a:ext>
                </a:extLst>
              </p:cNvPr>
              <p:cNvGrpSpPr/>
              <p:nvPr/>
            </p:nvGrpSpPr>
            <p:grpSpPr>
              <a:xfrm>
                <a:off x="5963517" y="4989318"/>
                <a:ext cx="1409700" cy="1165225"/>
                <a:chOff x="5702299" y="4970925"/>
                <a:chExt cx="1409700" cy="1165225"/>
              </a:xfrm>
            </p:grpSpPr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E4159550-1D12-4456-3658-BAF483373358}"/>
                    </a:ext>
                  </a:extLst>
                </p:cNvPr>
                <p:cNvSpPr/>
                <p:nvPr/>
              </p:nvSpPr>
              <p:spPr>
                <a:xfrm>
                  <a:off x="5824537" y="4970925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44ADBD1B-3718-04AC-608E-29FDE827A6F5}"/>
                    </a:ext>
                  </a:extLst>
                </p:cNvPr>
                <p:cNvSpPr/>
                <p:nvPr/>
              </p:nvSpPr>
              <p:spPr>
                <a:xfrm>
                  <a:off x="5702299" y="5272550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Emotions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7E83CFE-F0C4-7D99-993C-25146F761D1E}"/>
                  </a:ext>
                </a:extLst>
              </p:cNvPr>
              <p:cNvGrpSpPr/>
              <p:nvPr/>
            </p:nvGrpSpPr>
            <p:grpSpPr>
              <a:xfrm>
                <a:off x="8469399" y="4993248"/>
                <a:ext cx="1409700" cy="1165225"/>
                <a:chOff x="8159749" y="4961863"/>
                <a:chExt cx="1409700" cy="1165225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F9E9A9B8-E0A0-2620-CE94-1EF6498B938F}"/>
                    </a:ext>
                  </a:extLst>
                </p:cNvPr>
                <p:cNvSpPr/>
                <p:nvPr/>
              </p:nvSpPr>
              <p:spPr>
                <a:xfrm>
                  <a:off x="8281987" y="4961863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13B5F09-5330-E24C-B109-D0467D4E782D}"/>
                    </a:ext>
                  </a:extLst>
                </p:cNvPr>
                <p:cNvSpPr/>
                <p:nvPr/>
              </p:nvSpPr>
              <p:spPr>
                <a:xfrm>
                  <a:off x="8159749" y="526348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Cultural Context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68020063-3ADE-C96E-228B-9D76A212569B}"/>
                  </a:ext>
                </a:extLst>
              </p:cNvPr>
              <p:cNvGrpSpPr/>
              <p:nvPr/>
            </p:nvGrpSpPr>
            <p:grpSpPr>
              <a:xfrm>
                <a:off x="8936124" y="3817424"/>
                <a:ext cx="1409700" cy="1165225"/>
                <a:chOff x="9407524" y="3702050"/>
                <a:chExt cx="1409700" cy="1165225"/>
              </a:xfrm>
            </p:grpSpPr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1ADCBD33-41B1-52AE-5467-2345D9A472D5}"/>
                    </a:ext>
                  </a:extLst>
                </p:cNvPr>
                <p:cNvSpPr/>
                <p:nvPr/>
              </p:nvSpPr>
              <p:spPr>
                <a:xfrm>
                  <a:off x="9529762" y="3702050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696B5E6C-D050-3EC4-1958-B29764820B68}"/>
                    </a:ext>
                  </a:extLst>
                </p:cNvPr>
                <p:cNvSpPr/>
                <p:nvPr/>
              </p:nvSpPr>
              <p:spPr>
                <a:xfrm>
                  <a:off x="9407524" y="4003675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Temporal Dynamics</a:t>
                  </a:r>
                </a:p>
              </p:txBody>
            </p:sp>
          </p:grp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FDDA0815-0BF3-3038-D099-8B05E2A56135}"/>
                  </a:ext>
                </a:extLst>
              </p:cNvPr>
              <p:cNvCxnSpPr>
                <a:stCxn id="6" idx="5"/>
                <a:endCxn id="5" idx="1"/>
              </p:cNvCxnSpPr>
              <p:nvPr/>
            </p:nvCxnSpPr>
            <p:spPr>
              <a:xfrm>
                <a:off x="6973079" y="3506558"/>
                <a:ext cx="395251" cy="34863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EF5D727-96C0-AEB6-2899-C7A9FEBDA174}"/>
                  </a:ext>
                </a:extLst>
              </p:cNvPr>
              <p:cNvCxnSpPr>
                <a:cxnSpLocks/>
                <a:stCxn id="8" idx="6"/>
                <a:endCxn id="5" idx="2"/>
              </p:cNvCxnSpPr>
              <p:nvPr/>
            </p:nvCxnSpPr>
            <p:spPr>
              <a:xfrm>
                <a:off x="6755680" y="4361093"/>
                <a:ext cx="388070" cy="3628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6915B76-66C5-F97E-3473-3FEDBBA69535}"/>
                  </a:ext>
                </a:extLst>
              </p:cNvPr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7080337" y="4939558"/>
                <a:ext cx="287993" cy="22040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3806FE3-52BE-1735-2F80-93064F590986}"/>
                  </a:ext>
                </a:extLst>
              </p:cNvPr>
              <p:cNvCxnSpPr>
                <a:cxnSpLocks/>
                <a:stCxn id="10" idx="1"/>
                <a:endCxn id="5" idx="5"/>
              </p:cNvCxnSpPr>
              <p:nvPr/>
            </p:nvCxnSpPr>
            <p:spPr>
              <a:xfrm flipH="1" flipV="1">
                <a:off x="8452695" y="4939558"/>
                <a:ext cx="309585" cy="2243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0B4B5A0-9CDD-FC3D-46D7-BF31BFD698D4}"/>
                  </a:ext>
                </a:extLst>
              </p:cNvPr>
              <p:cNvCxnSpPr>
                <a:cxnSpLocks/>
                <a:stCxn id="11" idx="2"/>
                <a:endCxn id="5" idx="6"/>
              </p:cNvCxnSpPr>
              <p:nvPr/>
            </p:nvCxnSpPr>
            <p:spPr>
              <a:xfrm flipH="1" flipV="1">
                <a:off x="8677275" y="4397376"/>
                <a:ext cx="381087" cy="266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4BE31537-0ABC-0DF0-A8E1-73A0EECE47D0}"/>
                  </a:ext>
                </a:extLst>
              </p:cNvPr>
              <p:cNvCxnSpPr>
                <a:cxnSpLocks/>
                <a:stCxn id="53" idx="3"/>
                <a:endCxn id="5" idx="7"/>
              </p:cNvCxnSpPr>
              <p:nvPr/>
            </p:nvCxnSpPr>
            <p:spPr>
              <a:xfrm flipH="1">
                <a:off x="8452695" y="3553261"/>
                <a:ext cx="312849" cy="301932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1B844F05-A3FE-3954-2B95-64395678E87F}"/>
                  </a:ext>
                </a:extLst>
              </p:cNvPr>
              <p:cNvCxnSpPr>
                <a:cxnSpLocks/>
                <a:stCxn id="56" idx="4"/>
                <a:endCxn id="5" idx="0"/>
              </p:cNvCxnSpPr>
              <p:nvPr/>
            </p:nvCxnSpPr>
            <p:spPr>
              <a:xfrm>
                <a:off x="7908206" y="3285344"/>
                <a:ext cx="2307" cy="34526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3DB9B5A6-6385-AEF5-7135-4E9E9D8822EC}"/>
                  </a:ext>
                </a:extLst>
              </p:cNvPr>
              <p:cNvGrpSpPr/>
              <p:nvPr/>
            </p:nvGrpSpPr>
            <p:grpSpPr>
              <a:xfrm>
                <a:off x="8472663" y="2558679"/>
                <a:ext cx="1409700" cy="1165225"/>
                <a:chOff x="6831011" y="1579332"/>
                <a:chExt cx="1409700" cy="1165225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C7B095C-E6F5-832A-7158-E4F07838CBE3}"/>
                    </a:ext>
                  </a:extLst>
                </p:cNvPr>
                <p:cNvSpPr/>
                <p:nvPr/>
              </p:nvSpPr>
              <p:spPr>
                <a:xfrm>
                  <a:off x="6953249" y="1579332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0E875AE-0CF2-09BF-25C3-319F1885AEF9}"/>
                    </a:ext>
                  </a:extLst>
                </p:cNvPr>
                <p:cNvSpPr/>
                <p:nvPr/>
              </p:nvSpPr>
              <p:spPr>
                <a:xfrm>
                  <a:off x="6831011" y="1880957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400" dirty="0">
                      <a:solidFill>
                        <a:schemeClr val="tx1"/>
                      </a:solidFill>
                    </a:rPr>
                    <a:t>Storytelling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DB927FED-A338-754F-EDDD-8AF10C572AFA}"/>
                  </a:ext>
                </a:extLst>
              </p:cNvPr>
              <p:cNvGrpSpPr/>
              <p:nvPr/>
            </p:nvGrpSpPr>
            <p:grpSpPr>
              <a:xfrm>
                <a:off x="7203355" y="2120119"/>
                <a:ext cx="1409700" cy="1165225"/>
                <a:chOff x="9048749" y="1895475"/>
                <a:chExt cx="1409700" cy="1165225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7D225D5-8023-43DA-80AA-885EC4275EB2}"/>
                    </a:ext>
                  </a:extLst>
                </p:cNvPr>
                <p:cNvSpPr/>
                <p:nvPr/>
              </p:nvSpPr>
              <p:spPr>
                <a:xfrm>
                  <a:off x="9170987" y="1895475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6BCF5A26-7AEF-A347-128F-2B282C1230AA}"/>
                    </a:ext>
                  </a:extLst>
                </p:cNvPr>
                <p:cNvSpPr/>
                <p:nvPr/>
              </p:nvSpPr>
              <p:spPr>
                <a:xfrm>
                  <a:off x="9048749" y="2197100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Semantics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64D074F7-1D8B-623F-A7F8-D819AAD232C1}"/>
                  </a:ext>
                </a:extLst>
              </p:cNvPr>
              <p:cNvGrpSpPr/>
              <p:nvPr/>
            </p:nvGrpSpPr>
            <p:grpSpPr>
              <a:xfrm>
                <a:off x="7213863" y="5437086"/>
                <a:ext cx="1409700" cy="1165225"/>
                <a:chOff x="8159749" y="4961863"/>
                <a:chExt cx="1409700" cy="1165225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45CFDA89-662F-C112-D992-868F02AC2558}"/>
                    </a:ext>
                  </a:extLst>
                </p:cNvPr>
                <p:cNvSpPr/>
                <p:nvPr/>
              </p:nvSpPr>
              <p:spPr>
                <a:xfrm>
                  <a:off x="8281987" y="4961863"/>
                  <a:ext cx="1165225" cy="116522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79BE6FCE-F23F-2D88-DDBB-1429101C0662}"/>
                    </a:ext>
                  </a:extLst>
                </p:cNvPr>
                <p:cNvSpPr/>
                <p:nvPr/>
              </p:nvSpPr>
              <p:spPr>
                <a:xfrm>
                  <a:off x="8159749" y="5263488"/>
                  <a:ext cx="1409700" cy="5619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Multimodality</a:t>
                  </a:r>
                </a:p>
              </p:txBody>
            </p:sp>
          </p:grp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72D2A2C5-EB94-152E-4390-E03DE63DC610}"/>
                  </a:ext>
                </a:extLst>
              </p:cNvPr>
              <p:cNvCxnSpPr>
                <a:cxnSpLocks/>
                <a:stCxn id="80" idx="0"/>
                <a:endCxn id="5" idx="4"/>
              </p:cNvCxnSpPr>
              <p:nvPr/>
            </p:nvCxnSpPr>
            <p:spPr>
              <a:xfrm flipH="1" flipV="1">
                <a:off x="7910513" y="5164138"/>
                <a:ext cx="8201" cy="27294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9D5EC9-C366-E038-E0AD-70F2EB771E32}"/>
                </a:ext>
              </a:extLst>
            </p:cNvPr>
            <p:cNvSpPr/>
            <p:nvPr/>
          </p:nvSpPr>
          <p:spPr>
            <a:xfrm>
              <a:off x="3435264" y="2000339"/>
              <a:ext cx="2933268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Multimodal Processing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Knowledge representation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Comprehension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2717162-C7C2-7F65-8BC0-B36CDEB827F2}"/>
                </a:ext>
              </a:extLst>
            </p:cNvPr>
            <p:cNvGrpSpPr/>
            <p:nvPr/>
          </p:nvGrpSpPr>
          <p:grpSpPr>
            <a:xfrm>
              <a:off x="2232387" y="2376509"/>
              <a:ext cx="3635836" cy="3886158"/>
              <a:chOff x="1679937" y="2319185"/>
              <a:chExt cx="3635836" cy="3886158"/>
            </a:xfrm>
          </p:grpSpPr>
          <p:pic>
            <p:nvPicPr>
              <p:cNvPr id="62" name="Picture 61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D1CD04E4-AB92-1574-4A94-3490173CD0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63056" y="5290943"/>
                <a:ext cx="914400" cy="9144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pic>
          <p:pic>
            <p:nvPicPr>
              <p:cNvPr id="65" name="Picture 64" descr="A profile of a person's head&#10;&#10;Description automatically generated">
                <a:extLst>
                  <a:ext uri="{FF2B5EF4-FFF2-40B4-BE49-F238E27FC236}">
                    <a16:creationId xmlns:a16="http://schemas.microsoft.com/office/drawing/2014/main" id="{FA412D0F-A3E9-7B6E-1EEB-1ABCF1B944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79937" y="2319185"/>
                <a:ext cx="1080639" cy="1080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pic>
          <p:sp>
            <p:nvSpPr>
              <p:cNvPr id="86" name="Arrow: Left-Right 85">
                <a:extLst>
                  <a:ext uri="{FF2B5EF4-FFF2-40B4-BE49-F238E27FC236}">
                    <a16:creationId xmlns:a16="http://schemas.microsoft.com/office/drawing/2014/main" id="{961B2175-D321-98A3-EE73-17D10457F388}"/>
                  </a:ext>
                </a:extLst>
              </p:cNvPr>
              <p:cNvSpPr/>
              <p:nvPr/>
            </p:nvSpPr>
            <p:spPr>
              <a:xfrm>
                <a:off x="2922544" y="2719010"/>
                <a:ext cx="2393229" cy="280988"/>
              </a:xfrm>
              <a:prstGeom prst="left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Arrow: Left-Right 86">
                <a:extLst>
                  <a:ext uri="{FF2B5EF4-FFF2-40B4-BE49-F238E27FC236}">
                    <a16:creationId xmlns:a16="http://schemas.microsoft.com/office/drawing/2014/main" id="{A993DE9A-E0E8-6D66-1482-BECEBA096DBA}"/>
                  </a:ext>
                </a:extLst>
              </p:cNvPr>
              <p:cNvSpPr/>
              <p:nvPr/>
            </p:nvSpPr>
            <p:spPr>
              <a:xfrm>
                <a:off x="2922544" y="5607649"/>
                <a:ext cx="2393229" cy="280988"/>
              </a:xfrm>
              <a:prstGeom prst="left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8380B901-D400-EC5D-4BAA-BEE770EC7D17}"/>
                </a:ext>
              </a:extLst>
            </p:cNvPr>
            <p:cNvSpPr/>
            <p:nvPr/>
          </p:nvSpPr>
          <p:spPr>
            <a:xfrm>
              <a:off x="3435264" y="3073399"/>
              <a:ext cx="2335676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Generation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20FB730-1692-A1B0-93E6-9C73EA3C6CD6}"/>
                </a:ext>
              </a:extLst>
            </p:cNvPr>
            <p:cNvSpPr/>
            <p:nvPr/>
          </p:nvSpPr>
          <p:spPr>
            <a:xfrm>
              <a:off x="3435264" y="4832885"/>
              <a:ext cx="2933268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Comprehension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F2CA9396-5217-64FF-E747-03240D7EA26D}"/>
                </a:ext>
              </a:extLst>
            </p:cNvPr>
            <p:cNvSpPr/>
            <p:nvPr/>
          </p:nvSpPr>
          <p:spPr>
            <a:xfrm>
              <a:off x="3435264" y="5924995"/>
              <a:ext cx="2335676" cy="7882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Multimodal Creation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Feedback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</a:rPr>
                <a:t>Artistic Expression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296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AEE0EB91-9994-68D1-B9A9-6147AD636EF1}"/>
              </a:ext>
            </a:extLst>
          </p:cNvPr>
          <p:cNvSpPr/>
          <p:nvPr/>
        </p:nvSpPr>
        <p:spPr>
          <a:xfrm>
            <a:off x="8934449" y="278877"/>
            <a:ext cx="3086101" cy="12132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5F4185-6B21-BA82-4FE0-DEF045C5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8801"/>
            <a:ext cx="9953308" cy="1780860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91DFC-1FCF-3DC8-AE06-0741DF1EC0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5AAF78-4D3C-8ED2-9B5A-3F599C1F0E5D}"/>
              </a:ext>
            </a:extLst>
          </p:cNvPr>
          <p:cNvSpPr/>
          <p:nvPr/>
        </p:nvSpPr>
        <p:spPr>
          <a:xfrm>
            <a:off x="4186595" y="3090854"/>
            <a:ext cx="6823500" cy="2022764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CDD88-84DE-E9BF-1A71-FD8CEC65A8D5}"/>
              </a:ext>
            </a:extLst>
          </p:cNvPr>
          <p:cNvSpPr/>
          <p:nvPr/>
        </p:nvSpPr>
        <p:spPr>
          <a:xfrm>
            <a:off x="4389982" y="3921242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Read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0F669A-C288-13CB-F818-A4DCB599F259}"/>
              </a:ext>
            </a:extLst>
          </p:cNvPr>
          <p:cNvSpPr/>
          <p:nvPr/>
        </p:nvSpPr>
        <p:spPr>
          <a:xfrm>
            <a:off x="5177922" y="3337400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Close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8A09549-ACA2-E229-3CFF-2D32153808D6}"/>
              </a:ext>
            </a:extLst>
          </p:cNvPr>
          <p:cNvSpPr/>
          <p:nvPr/>
        </p:nvSpPr>
        <p:spPr>
          <a:xfrm>
            <a:off x="6151620" y="4105810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Put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8D5147-EB0B-F59C-0226-1797B227A5AF}"/>
              </a:ext>
            </a:extLst>
          </p:cNvPr>
          <p:cNvSpPr/>
          <p:nvPr/>
        </p:nvSpPr>
        <p:spPr>
          <a:xfrm>
            <a:off x="7489266" y="3354589"/>
            <a:ext cx="787940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Look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AD24E3B-A2CE-111F-E982-64C77626E77F}"/>
              </a:ext>
            </a:extLst>
          </p:cNvPr>
          <p:cNvSpPr/>
          <p:nvPr/>
        </p:nvSpPr>
        <p:spPr>
          <a:xfrm>
            <a:off x="7753381" y="4342438"/>
            <a:ext cx="847847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Speak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B2A2B55-B324-49A9-A30A-0FEDA1CEED44}"/>
              </a:ext>
            </a:extLst>
          </p:cNvPr>
          <p:cNvSpPr/>
          <p:nvPr/>
        </p:nvSpPr>
        <p:spPr>
          <a:xfrm>
            <a:off x="10059123" y="3891801"/>
            <a:ext cx="847847" cy="4280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Notice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9CC622C-D48B-8EE0-DA93-722752E4B7B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5062531" y="3702735"/>
            <a:ext cx="230782" cy="281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9B11FE-8B4F-0200-43B9-18E8035E42DE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5571892" y="3765417"/>
            <a:ext cx="973698" cy="340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CCAB60-E15B-B360-6316-12DC5C56D3D1}"/>
              </a:ext>
            </a:extLst>
          </p:cNvPr>
          <p:cNvCxnSpPr>
            <a:stCxn id="11" idx="7"/>
            <a:endCxn id="12" idx="3"/>
          </p:cNvCxnSpPr>
          <p:nvPr/>
        </p:nvCxnSpPr>
        <p:spPr>
          <a:xfrm flipV="1">
            <a:off x="6824169" y="3719924"/>
            <a:ext cx="780488" cy="448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561819-7AC4-9D9F-34AD-ADE391746695}"/>
              </a:ext>
            </a:extLst>
          </p:cNvPr>
          <p:cNvCxnSpPr>
            <a:stCxn id="12" idx="4"/>
            <a:endCxn id="13" idx="0"/>
          </p:cNvCxnSpPr>
          <p:nvPr/>
        </p:nvCxnSpPr>
        <p:spPr>
          <a:xfrm>
            <a:off x="7883236" y="3782606"/>
            <a:ext cx="294069" cy="559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1F5E63-5A65-58C2-7150-A55160BA366B}"/>
              </a:ext>
            </a:extLst>
          </p:cNvPr>
          <p:cNvCxnSpPr>
            <a:stCxn id="13" idx="7"/>
            <a:endCxn id="12" idx="5"/>
          </p:cNvCxnSpPr>
          <p:nvPr/>
        </p:nvCxnSpPr>
        <p:spPr>
          <a:xfrm flipH="1" flipV="1">
            <a:off x="8161815" y="3719924"/>
            <a:ext cx="315249" cy="685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D3B4CA-5DFA-5869-FA78-8CC9D548799B}"/>
              </a:ext>
            </a:extLst>
          </p:cNvPr>
          <p:cNvCxnSpPr>
            <a:stCxn id="12" idx="6"/>
            <a:endCxn id="14" idx="1"/>
          </p:cNvCxnSpPr>
          <p:nvPr/>
        </p:nvCxnSpPr>
        <p:spPr>
          <a:xfrm>
            <a:off x="8277206" y="3568598"/>
            <a:ext cx="1906081" cy="38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B91CD75-68C1-FE8E-94BA-DE5E3B0D5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39" y="4613285"/>
            <a:ext cx="4744112" cy="200053"/>
          </a:xfrm>
          <a:prstGeom prst="rect">
            <a:avLst/>
          </a:prstGeom>
          <a:ln>
            <a:solidFill>
              <a:schemeClr val="dk1">
                <a:shade val="50000"/>
              </a:schemeClr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174F42E-E07A-5873-C1FB-47E327761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160" y="2803181"/>
            <a:ext cx="4896533" cy="190527"/>
          </a:xfrm>
          <a:prstGeom prst="rect">
            <a:avLst/>
          </a:prstGeom>
          <a:ln>
            <a:solidFill>
              <a:schemeClr val="dk1">
                <a:shade val="50000"/>
              </a:schemeClr>
            </a:solidFill>
          </a:ln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29EF3033-78F9-73DC-C628-8F52EF583F59}"/>
              </a:ext>
            </a:extLst>
          </p:cNvPr>
          <p:cNvSpPr/>
          <p:nvPr/>
        </p:nvSpPr>
        <p:spPr>
          <a:xfrm>
            <a:off x="1215730" y="3588632"/>
            <a:ext cx="692760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4783C85-20B0-20FA-CF0B-21B4073AD644}"/>
              </a:ext>
            </a:extLst>
          </p:cNvPr>
          <p:cNvSpPr/>
          <p:nvPr/>
        </p:nvSpPr>
        <p:spPr>
          <a:xfrm>
            <a:off x="702768" y="4062163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70C0"/>
                </a:solidFill>
              </a:rPr>
              <a:t>During</a:t>
            </a:r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19D0F1B3-30A9-2696-BE79-B14F072D46AA}"/>
              </a:ext>
            </a:extLst>
          </p:cNvPr>
          <p:cNvSpPr/>
          <p:nvPr/>
        </p:nvSpPr>
        <p:spPr>
          <a:xfrm>
            <a:off x="2052256" y="3719134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Transfer info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530B1366-E8C8-6D18-B9B9-261F7DE871D0}"/>
              </a:ext>
            </a:extLst>
          </p:cNvPr>
          <p:cNvSpPr/>
          <p:nvPr/>
        </p:nvSpPr>
        <p:spPr>
          <a:xfrm>
            <a:off x="2088550" y="3257975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Cause</a:t>
            </a:r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8F9E07A0-CAFD-ECED-1020-9BA863881ECC}"/>
              </a:ext>
            </a:extLst>
          </p:cNvPr>
          <p:cNvSpPr/>
          <p:nvPr/>
        </p:nvSpPr>
        <p:spPr>
          <a:xfrm>
            <a:off x="2955586" y="3530072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Topic</a:t>
            </a:r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F6D16EDB-FB79-2C41-5499-B3FB01A046AF}"/>
              </a:ext>
            </a:extLst>
          </p:cNvPr>
          <p:cNvSpPr/>
          <p:nvPr/>
        </p:nvSpPr>
        <p:spPr>
          <a:xfrm>
            <a:off x="2961896" y="4051968"/>
            <a:ext cx="751256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B050"/>
                </a:solidFill>
              </a:rPr>
              <a:t>Recipient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17F727-1E96-C8C6-2018-720730FCA7F4}"/>
              </a:ext>
            </a:extLst>
          </p:cNvPr>
          <p:cNvCxnSpPr>
            <a:cxnSpLocks/>
            <a:stCxn id="23" idx="3"/>
            <a:endCxn id="24" idx="0"/>
          </p:cNvCxnSpPr>
          <p:nvPr/>
        </p:nvCxnSpPr>
        <p:spPr>
          <a:xfrm flipH="1">
            <a:off x="1078396" y="3876610"/>
            <a:ext cx="238786" cy="185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56AD71-41C7-B34A-317A-0843B8049673}"/>
              </a:ext>
            </a:extLst>
          </p:cNvPr>
          <p:cNvCxnSpPr>
            <a:cxnSpLocks/>
            <a:stCxn id="23" idx="7"/>
            <a:endCxn id="26" idx="2"/>
          </p:cNvCxnSpPr>
          <p:nvPr/>
        </p:nvCxnSpPr>
        <p:spPr>
          <a:xfrm flipV="1">
            <a:off x="1807038" y="3426669"/>
            <a:ext cx="281512" cy="211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9245CE-C889-242D-8EBE-8178FE8C3F0C}"/>
              </a:ext>
            </a:extLst>
          </p:cNvPr>
          <p:cNvCxnSpPr>
            <a:cxnSpLocks/>
            <a:stCxn id="23" idx="5"/>
            <a:endCxn id="25" idx="2"/>
          </p:cNvCxnSpPr>
          <p:nvPr/>
        </p:nvCxnSpPr>
        <p:spPr>
          <a:xfrm>
            <a:off x="1807038" y="3876610"/>
            <a:ext cx="245218" cy="11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7AB27E7-5BB7-A959-792B-4C1D6E75BA17}"/>
              </a:ext>
            </a:extLst>
          </p:cNvPr>
          <p:cNvCxnSpPr>
            <a:cxnSpLocks/>
            <a:stCxn id="25" idx="6"/>
            <a:endCxn id="28" idx="2"/>
          </p:cNvCxnSpPr>
          <p:nvPr/>
        </p:nvCxnSpPr>
        <p:spPr>
          <a:xfrm>
            <a:off x="2803512" y="3887828"/>
            <a:ext cx="158384" cy="332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53F57EC-F752-130A-2F00-B58AC12DC133}"/>
              </a:ext>
            </a:extLst>
          </p:cNvPr>
          <p:cNvCxnSpPr>
            <a:cxnSpLocks/>
            <a:stCxn id="25" idx="6"/>
            <a:endCxn id="27" idx="3"/>
          </p:cNvCxnSpPr>
          <p:nvPr/>
        </p:nvCxnSpPr>
        <p:spPr>
          <a:xfrm flipV="1">
            <a:off x="2803512" y="3818050"/>
            <a:ext cx="262093" cy="69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rrow: Up 33">
            <a:extLst>
              <a:ext uri="{FF2B5EF4-FFF2-40B4-BE49-F238E27FC236}">
                <a16:creationId xmlns:a16="http://schemas.microsoft.com/office/drawing/2014/main" id="{E155B6E0-B87B-57F3-4A91-D683227100DD}"/>
              </a:ext>
            </a:extLst>
          </p:cNvPr>
          <p:cNvSpPr/>
          <p:nvPr/>
        </p:nvSpPr>
        <p:spPr>
          <a:xfrm>
            <a:off x="1658927" y="4391680"/>
            <a:ext cx="215336" cy="176638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F0BD7244-FBB8-5037-E79D-B3E7A4130624}"/>
              </a:ext>
            </a:extLst>
          </p:cNvPr>
          <p:cNvSpPr/>
          <p:nvPr/>
        </p:nvSpPr>
        <p:spPr>
          <a:xfrm>
            <a:off x="4595085" y="4386860"/>
            <a:ext cx="286955" cy="16264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623ECD9-418E-CC63-3E62-79F50861E61F}"/>
              </a:ext>
            </a:extLst>
          </p:cNvPr>
          <p:cNvSpPr/>
          <p:nvPr/>
        </p:nvSpPr>
        <p:spPr>
          <a:xfrm>
            <a:off x="702768" y="3193702"/>
            <a:ext cx="3192895" cy="131426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1C19AD42-6EB7-A9BE-05DB-7F98D63C2B75}"/>
              </a:ext>
            </a:extLst>
          </p:cNvPr>
          <p:cNvSpPr/>
          <p:nvPr/>
        </p:nvSpPr>
        <p:spPr>
          <a:xfrm>
            <a:off x="754274" y="2771459"/>
            <a:ext cx="692760" cy="337387"/>
          </a:xfrm>
          <a:prstGeom prst="flowChartConnec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800" dirty="0">
                <a:solidFill>
                  <a:schemeClr val="tx1"/>
                </a:solidFill>
              </a:rPr>
              <a:t>Event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3E74DE0-5102-6F43-996E-34A134A355D4}"/>
              </a:ext>
            </a:extLst>
          </p:cNvPr>
          <p:cNvCxnSpPr>
            <a:cxnSpLocks/>
            <a:stCxn id="24" idx="0"/>
            <a:endCxn id="38" idx="4"/>
          </p:cNvCxnSpPr>
          <p:nvPr/>
        </p:nvCxnSpPr>
        <p:spPr>
          <a:xfrm flipV="1">
            <a:off x="1078396" y="3108846"/>
            <a:ext cx="22258" cy="953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80A262-C68F-0F0E-934F-9EE68BD826DE}"/>
              </a:ext>
            </a:extLst>
          </p:cNvPr>
          <p:cNvCxnSpPr>
            <a:cxnSpLocks/>
            <a:stCxn id="26" idx="2"/>
            <a:endCxn id="38" idx="5"/>
          </p:cNvCxnSpPr>
          <p:nvPr/>
        </p:nvCxnSpPr>
        <p:spPr>
          <a:xfrm flipH="1" flipV="1">
            <a:off x="1345582" y="3059437"/>
            <a:ext cx="742968" cy="367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60EFD37-DAF3-9A70-CB4F-FBB51848C900}"/>
              </a:ext>
            </a:extLst>
          </p:cNvPr>
          <p:cNvSpPr txBox="1"/>
          <p:nvPr/>
        </p:nvSpPr>
        <p:spPr>
          <a:xfrm>
            <a:off x="1734757" y="2823346"/>
            <a:ext cx="2481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graph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C4F4AC-59CF-FCC1-05BC-D29778A18482}"/>
              </a:ext>
            </a:extLst>
          </p:cNvPr>
          <p:cNvSpPr txBox="1"/>
          <p:nvPr/>
        </p:nvSpPr>
        <p:spPr>
          <a:xfrm>
            <a:off x="9250370" y="2720053"/>
            <a:ext cx="190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Action graph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5FCEA6D-E470-266B-4CC5-7F4A404727C1}"/>
              </a:ext>
            </a:extLst>
          </p:cNvPr>
          <p:cNvSpPr txBox="1"/>
          <p:nvPr/>
        </p:nvSpPr>
        <p:spPr>
          <a:xfrm>
            <a:off x="1197789" y="5260103"/>
            <a:ext cx="26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Sequence Model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7F1E414-8176-B20C-5D4A-BEDAF4831D18}"/>
              </a:ext>
            </a:extLst>
          </p:cNvPr>
          <p:cNvSpPr txBox="1"/>
          <p:nvPr/>
        </p:nvSpPr>
        <p:spPr>
          <a:xfrm>
            <a:off x="5528672" y="5260103"/>
            <a:ext cx="428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Sample System: Action Causal Network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2DA83F4-51DB-EA1D-87AD-53621DAFA109}"/>
              </a:ext>
            </a:extLst>
          </p:cNvPr>
          <p:cNvGrpSpPr/>
          <p:nvPr/>
        </p:nvGrpSpPr>
        <p:grpSpPr>
          <a:xfrm>
            <a:off x="9062736" y="457718"/>
            <a:ext cx="1213038" cy="880949"/>
            <a:chOff x="418069" y="320232"/>
            <a:chExt cx="1446150" cy="12945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C904A8-6A4C-785E-8D18-55AB2E1A777D}"/>
                </a:ext>
              </a:extLst>
            </p:cNvPr>
            <p:cNvSpPr/>
            <p:nvPr/>
          </p:nvSpPr>
          <p:spPr>
            <a:xfrm>
              <a:off x="418069" y="320232"/>
              <a:ext cx="1446150" cy="129458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1"/>
            <a:lstStyle/>
            <a:p>
              <a:pPr algn="ctr"/>
              <a:r>
                <a:rPr lang="en-US" sz="1400" b="1" dirty="0"/>
                <a:t>Models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3AAEB1D-C023-163F-E1FE-A7E39B0F93B1}"/>
                </a:ext>
              </a:extLst>
            </p:cNvPr>
            <p:cNvSpPr/>
            <p:nvPr/>
          </p:nvSpPr>
          <p:spPr>
            <a:xfrm>
              <a:off x="585418" y="829587"/>
              <a:ext cx="1111451" cy="4176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 anchorCtr="1"/>
            <a:lstStyle/>
            <a:p>
              <a:pPr algn="ctr"/>
              <a:r>
                <a:rPr lang="en-US" altLang="zh-TW" sz="1000" dirty="0"/>
                <a:t>Content</a:t>
              </a:r>
              <a:endParaRPr lang="en-US" sz="10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0CA7053D-9A52-3E8A-135E-394DDE8E2B63}"/>
              </a:ext>
            </a:extLst>
          </p:cNvPr>
          <p:cNvSpPr/>
          <p:nvPr/>
        </p:nvSpPr>
        <p:spPr>
          <a:xfrm>
            <a:off x="10599154" y="457718"/>
            <a:ext cx="1332995" cy="8809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Content Modeling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C19DDBC-47E6-0540-D5A9-92FFCB07B476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0275774" y="898192"/>
            <a:ext cx="323380" cy="1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009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A7E6C28-7FC8-5BDC-0BC8-FC291CAB2769}"/>
              </a:ext>
            </a:extLst>
          </p:cNvPr>
          <p:cNvSpPr/>
          <p:nvPr/>
        </p:nvSpPr>
        <p:spPr>
          <a:xfrm>
            <a:off x="7507655" y="223188"/>
            <a:ext cx="4446220" cy="23780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EF99B-71DA-CB8A-B86B-74058F2A8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Rendering : Visual-Layer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F97675-7F20-740C-3EAC-62F3D8EA80D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Layer-wise rendering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1D97-2A6E-9E82-34E3-DC3C25A510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26328D-6350-6D51-ADC9-9FC675F4F38E}"/>
              </a:ext>
            </a:extLst>
          </p:cNvPr>
          <p:cNvSpPr/>
          <p:nvPr/>
        </p:nvSpPr>
        <p:spPr>
          <a:xfrm>
            <a:off x="538061" y="2960877"/>
            <a:ext cx="2480553" cy="222396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559877-8A23-9B03-FC24-E974F06E6255}"/>
              </a:ext>
            </a:extLst>
          </p:cNvPr>
          <p:cNvSpPr/>
          <p:nvPr/>
        </p:nvSpPr>
        <p:spPr>
          <a:xfrm>
            <a:off x="885826" y="3136519"/>
            <a:ext cx="2480553" cy="2223966"/>
          </a:xfrm>
          <a:prstGeom prst="rect">
            <a:avLst/>
          </a:prstGeom>
          <a:solidFill>
            <a:srgbClr val="0070C0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BF41412-528D-95D4-9CA5-A41389501884}"/>
              </a:ext>
            </a:extLst>
          </p:cNvPr>
          <p:cNvSpPr/>
          <p:nvPr/>
        </p:nvSpPr>
        <p:spPr>
          <a:xfrm>
            <a:off x="1012087" y="3573743"/>
            <a:ext cx="1174795" cy="1647418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63737CB-9146-6B0D-F880-C7C3A3A5D01C}"/>
              </a:ext>
            </a:extLst>
          </p:cNvPr>
          <p:cNvSpPr/>
          <p:nvPr/>
        </p:nvSpPr>
        <p:spPr>
          <a:xfrm>
            <a:off x="2582610" y="3208526"/>
            <a:ext cx="512899" cy="1647418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67030B-6286-3849-E250-0B47C3195ACB}"/>
              </a:ext>
            </a:extLst>
          </p:cNvPr>
          <p:cNvSpPr/>
          <p:nvPr/>
        </p:nvSpPr>
        <p:spPr>
          <a:xfrm>
            <a:off x="1258557" y="382974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8" descr="A cartoon of a child&#10;&#10;Description automatically generated">
            <a:extLst>
              <a:ext uri="{FF2B5EF4-FFF2-40B4-BE49-F238E27FC236}">
                <a16:creationId xmlns:a16="http://schemas.microsoft.com/office/drawing/2014/main" id="{0BA46C99-D62A-2557-2056-BC6004180D3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4"/>
          <a:stretch>
            <a:fillRect/>
          </a:stretch>
        </p:blipFill>
        <p:spPr>
          <a:xfrm>
            <a:off x="1258557" y="4999105"/>
            <a:ext cx="1188142" cy="79209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6CF1C2E-C8E0-7C20-970B-D0D5EF27DBB8}"/>
              </a:ext>
            </a:extLst>
          </p:cNvPr>
          <p:cNvSpPr/>
          <p:nvPr/>
        </p:nvSpPr>
        <p:spPr>
          <a:xfrm>
            <a:off x="1956761" y="448824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EE61A48-F494-22EB-AC06-FF1D0155F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8176" y="5422505"/>
            <a:ext cx="997113" cy="99711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6B6CCA8-8D85-16DD-291C-03384143877F}"/>
              </a:ext>
            </a:extLst>
          </p:cNvPr>
          <p:cNvSpPr/>
          <p:nvPr/>
        </p:nvSpPr>
        <p:spPr>
          <a:xfrm>
            <a:off x="2118603" y="2601242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75A5907-B484-6D79-94F3-EC8CCE9837AA}"/>
              </a:ext>
            </a:extLst>
          </p:cNvPr>
          <p:cNvSpPr/>
          <p:nvPr/>
        </p:nvSpPr>
        <p:spPr>
          <a:xfrm>
            <a:off x="3335798" y="3490335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Front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591ED2-FFC6-E849-0C60-3898D4AF2648}"/>
              </a:ext>
            </a:extLst>
          </p:cNvPr>
          <p:cNvSpPr/>
          <p:nvPr/>
        </p:nvSpPr>
        <p:spPr>
          <a:xfrm>
            <a:off x="3709644" y="4167885"/>
            <a:ext cx="900011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Effects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A4268273-41B5-9781-0752-482BAE5441F3}"/>
              </a:ext>
            </a:extLst>
          </p:cNvPr>
          <p:cNvSpPr txBox="1">
            <a:spLocks/>
          </p:cNvSpPr>
          <p:nvPr/>
        </p:nvSpPr>
        <p:spPr>
          <a:xfrm>
            <a:off x="4754880" y="3324859"/>
            <a:ext cx="6408419" cy="3533141"/>
          </a:xfrm>
          <a:prstGeom prst="rect">
            <a:avLst/>
          </a:prstGeom>
        </p:spPr>
        <p:txBody>
          <a:bodyPr vert="horz" lIns="91440" tIns="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Inspired by game scenes and art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Simplified and specialized the function of each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Flexibility to Apply as many layers as customized visual representation 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Redraw the selected part by altering the image or generative model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to remove the background for sprites.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5B7A6E-40B3-C247-817A-220EC827D98D}"/>
              </a:ext>
            </a:extLst>
          </p:cNvPr>
          <p:cNvSpPr/>
          <p:nvPr/>
        </p:nvSpPr>
        <p:spPr>
          <a:xfrm>
            <a:off x="2071061" y="4583493"/>
            <a:ext cx="2480553" cy="2223966"/>
          </a:xfrm>
          <a:prstGeom prst="rect">
            <a:avLst/>
          </a:prstGeom>
          <a:solidFill>
            <a:srgbClr val="FFFFFF">
              <a:alpha val="50196"/>
            </a:srgb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F42D89A-0045-FD66-5A0D-49D68A30F0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6952" y="4773056"/>
            <a:ext cx="997113" cy="997113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74AC1AC-9C0F-5735-B766-47EB8B80D59E}"/>
              </a:ext>
            </a:extLst>
          </p:cNvPr>
          <p:cNvSpPr/>
          <p:nvPr/>
        </p:nvSpPr>
        <p:spPr>
          <a:xfrm>
            <a:off x="3042634" y="2780135"/>
            <a:ext cx="1472216" cy="351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Composition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305BCE-16BC-E8AB-C88F-EC907840D677}"/>
              </a:ext>
            </a:extLst>
          </p:cNvPr>
          <p:cNvSpPr/>
          <p:nvPr/>
        </p:nvSpPr>
        <p:spPr>
          <a:xfrm>
            <a:off x="7675180" y="300605"/>
            <a:ext cx="396368" cy="2178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rtlCol="0" anchor="ctr"/>
          <a:lstStyle/>
          <a:p>
            <a:pPr algn="ctr"/>
            <a:r>
              <a:rPr lang="en-US" altLang="zh-TW" sz="1400" b="1" dirty="0"/>
              <a:t>GUI</a:t>
            </a:r>
            <a:endParaRPr lang="en-US" sz="14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142F9C-9DCD-76D2-2DA5-6D76E2138F22}"/>
              </a:ext>
            </a:extLst>
          </p:cNvPr>
          <p:cNvSpPr/>
          <p:nvPr/>
        </p:nvSpPr>
        <p:spPr>
          <a:xfrm>
            <a:off x="9096788" y="1733401"/>
            <a:ext cx="2721793" cy="47362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Renderer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36DA83-7D26-31FE-66BA-0F0B342181E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8071548" y="1970216"/>
            <a:ext cx="1025240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EE7D0FB-9505-0214-2A7C-0B80CFA02CE0}"/>
              </a:ext>
            </a:extLst>
          </p:cNvPr>
          <p:cNvSpPr/>
          <p:nvPr/>
        </p:nvSpPr>
        <p:spPr>
          <a:xfrm>
            <a:off x="8373713" y="443479"/>
            <a:ext cx="1446150" cy="70867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Models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32E91D-CC43-A0A7-3877-81FDC4662F2F}"/>
              </a:ext>
            </a:extLst>
          </p:cNvPr>
          <p:cNvSpPr/>
          <p:nvPr/>
        </p:nvSpPr>
        <p:spPr>
          <a:xfrm>
            <a:off x="10305976" y="426691"/>
            <a:ext cx="1446150" cy="74225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b="1" dirty="0"/>
              <a:t>Visual </a:t>
            </a:r>
            <a:r>
              <a:rPr lang="en-US" altLang="zh-TW" sz="1400" b="1" dirty="0"/>
              <a:t>Sets &amp; Data</a:t>
            </a:r>
            <a:endParaRPr lang="en-US" sz="14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2AB548-CBC1-F9CB-B969-FDA59CB5E07C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9819863" y="797817"/>
            <a:ext cx="486113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575E1E3-AB64-2181-FFC9-6F497D8B8718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1029051" y="1168942"/>
            <a:ext cx="0" cy="56445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7295A49-044E-AFEE-3CCF-B982237C48C6}"/>
              </a:ext>
            </a:extLst>
          </p:cNvPr>
          <p:cNvCxnSpPr>
            <a:cxnSpLocks/>
          </p:cNvCxnSpPr>
          <p:nvPr/>
        </p:nvCxnSpPr>
        <p:spPr>
          <a:xfrm>
            <a:off x="8071548" y="808166"/>
            <a:ext cx="302165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563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D9E29B0-D2A6-372A-4CC8-9EC2F13F9D59}"/>
              </a:ext>
            </a:extLst>
          </p:cNvPr>
          <p:cNvSpPr/>
          <p:nvPr/>
        </p:nvSpPr>
        <p:spPr>
          <a:xfrm>
            <a:off x="8853201" y="221492"/>
            <a:ext cx="3027620" cy="14121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4162E-F5A5-3885-2612-22E097E3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Discourse: Narrative Structure and Grammar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E68BED-AEB2-4DC9-55C5-483FFBC48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1120" y="2960877"/>
            <a:ext cx="3402330" cy="351284"/>
          </a:xfrm>
        </p:spPr>
        <p:txBody>
          <a:bodyPr>
            <a:normAutofit/>
          </a:bodyPr>
          <a:lstStyle/>
          <a:p>
            <a:r>
              <a:rPr lang="en-US" altLang="zh-TW" dirty="0"/>
              <a:t>Narrative Arc</a:t>
            </a:r>
            <a:r>
              <a:rPr lang="zh-TW" altLang="en-US" dirty="0"/>
              <a:t> </a:t>
            </a:r>
            <a:r>
              <a:rPr lang="en-US" altLang="zh-TW" sz="1400" b="0" dirty="0"/>
              <a:t>(Gustav Freytag)</a:t>
            </a:r>
            <a:endParaRPr lang="en-US" sz="1400" b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4A60598-F306-3BDA-6FC0-342713A508E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850131" y="2960877"/>
            <a:ext cx="5516880" cy="351284"/>
          </a:xfrm>
        </p:spPr>
        <p:txBody>
          <a:bodyPr/>
          <a:lstStyle/>
          <a:p>
            <a:r>
              <a:rPr lang="en-US" dirty="0"/>
              <a:t>Narrative Grammar </a:t>
            </a:r>
            <a:r>
              <a:rPr lang="en-US" sz="1400" b="0" dirty="0"/>
              <a:t>(Neil Cohn)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AB73743-F852-88A8-62F8-7DE3CB6D998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50131" y="3324859"/>
            <a:ext cx="6714030" cy="3031489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LibertinusSerif-Bold"/>
              </a:rPr>
              <a:t>Phase</a:t>
            </a:r>
            <a:r>
              <a:rPr lang="en-US" altLang="zh-TW" sz="1800" b="1" i="0" u="none" strike="noStrike" baseline="0" dirty="0">
                <a:latin typeface="LibertinusSerif-Bold"/>
              </a:rPr>
              <a:t>:</a:t>
            </a:r>
            <a:r>
              <a:rPr lang="en-US" sz="1800" b="1" i="0" u="none" strike="noStrike" baseline="0" dirty="0">
                <a:latin typeface="LibertinusSerif-Bold"/>
              </a:rPr>
              <a:t> (Establisher) - Initial(Prolongation) - Peak - (Release)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31661-2245-A656-6179-6D29AC205B7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 descr="A diagram of a triangle with colorful circles and text&#10;&#10;Description automatically generated">
            <a:extLst>
              <a:ext uri="{FF2B5EF4-FFF2-40B4-BE49-F238E27FC236}">
                <a16:creationId xmlns:a16="http://schemas.microsoft.com/office/drawing/2014/main" id="{81780F08-F23B-3552-B4EE-56CF428B7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95" y="4364535"/>
            <a:ext cx="3956843" cy="2203742"/>
          </a:xfrm>
          <a:prstGeom prst="rect">
            <a:avLst/>
          </a:prstGeom>
        </p:spPr>
      </p:pic>
      <p:pic>
        <p:nvPicPr>
          <p:cNvPr id="15" name="Picture 14" descr="A diagram of a diagram of a boxing match&#10;&#10;Description automatically generated">
            <a:extLst>
              <a:ext uri="{FF2B5EF4-FFF2-40B4-BE49-F238E27FC236}">
                <a16:creationId xmlns:a16="http://schemas.microsoft.com/office/drawing/2014/main" id="{AC9A3870-4BE3-C73D-431F-4486B29AD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443" y="3933377"/>
            <a:ext cx="4871405" cy="2152481"/>
          </a:xfrm>
          <a:prstGeom prst="rect">
            <a:avLst/>
          </a:prstGeom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411C56E2-EC15-9801-2820-46B3FF67B8B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341119" y="3392035"/>
            <a:ext cx="3240405" cy="290716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chronological construction of a plot in a story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7BC34E-472C-7216-3FD9-CA17544144A3}"/>
              </a:ext>
            </a:extLst>
          </p:cNvPr>
          <p:cNvSpPr/>
          <p:nvPr/>
        </p:nvSpPr>
        <p:spPr>
          <a:xfrm>
            <a:off x="8976518" y="415406"/>
            <a:ext cx="1313628" cy="106544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200" b="1" dirty="0"/>
              <a:t>Generator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639F24-F365-B074-6F16-AA5B19F34FA1}"/>
              </a:ext>
            </a:extLst>
          </p:cNvPr>
          <p:cNvSpPr/>
          <p:nvPr/>
        </p:nvSpPr>
        <p:spPr>
          <a:xfrm>
            <a:off x="9173176" y="784158"/>
            <a:ext cx="958412" cy="2404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000" dirty="0"/>
              <a:t>Grammar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9BC06-1251-242B-AF18-8E63503A343E}"/>
              </a:ext>
            </a:extLst>
          </p:cNvPr>
          <p:cNvSpPr/>
          <p:nvPr/>
        </p:nvSpPr>
        <p:spPr>
          <a:xfrm>
            <a:off x="10926150" y="507653"/>
            <a:ext cx="869757" cy="8809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200" b="1" dirty="0"/>
              <a:t>Image Sequence Model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2BF012-D8A2-C2AF-4E3F-6204397EC1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10290146" y="948127"/>
            <a:ext cx="636004" cy="0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14D5206-AB26-7125-B8D5-81DFAB4072BE}"/>
              </a:ext>
            </a:extLst>
          </p:cNvPr>
          <p:cNvSpPr/>
          <p:nvPr/>
        </p:nvSpPr>
        <p:spPr>
          <a:xfrm>
            <a:off x="9173176" y="1112098"/>
            <a:ext cx="958412" cy="2245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altLang="zh-TW" sz="1000" dirty="0"/>
              <a:t>Narrative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05859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B493F-670F-1075-49CD-02B6B02CE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A335-4C29-6869-883C-9A0BC4DCD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95350"/>
            <a:ext cx="8905874" cy="1917700"/>
          </a:xfrm>
        </p:spPr>
        <p:txBody>
          <a:bodyPr anchor="t"/>
          <a:lstStyle/>
          <a:p>
            <a:r>
              <a:rPr lang="en-US" dirty="0"/>
              <a:t>Narrative Transitions</a:t>
            </a:r>
          </a:p>
        </p:txBody>
      </p:sp>
      <p:sp>
        <p:nvSpPr>
          <p:cNvPr id="17" name="Table Placeholder 16">
            <a:extLst>
              <a:ext uri="{FF2B5EF4-FFF2-40B4-BE49-F238E27FC236}">
                <a16:creationId xmlns:a16="http://schemas.microsoft.com/office/drawing/2014/main" id="{039FC5F7-FA02-083E-D799-4DFE237A7CB2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411393" y="1729699"/>
            <a:ext cx="3333750" cy="466475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How planned content be discoursed </a:t>
            </a:r>
            <a:r>
              <a:rPr lang="en-US" sz="1400" dirty="0"/>
              <a:t>(McCloud’s theories)</a:t>
            </a:r>
          </a:p>
          <a:p>
            <a:pPr marL="1028700" lvl="1" indent="-342900"/>
            <a:r>
              <a:rPr lang="en-US" sz="1800" dirty="0"/>
              <a:t>Moment</a:t>
            </a:r>
          </a:p>
          <a:p>
            <a:pPr marL="1028700" lvl="1" indent="-342900"/>
            <a:r>
              <a:rPr lang="en-US" sz="1800" dirty="0"/>
              <a:t>Object</a:t>
            </a:r>
          </a:p>
          <a:p>
            <a:pPr marL="1028700" lvl="1" indent="-342900"/>
            <a:r>
              <a:rPr lang="en-US" sz="1800" dirty="0"/>
              <a:t>Aspect</a:t>
            </a:r>
          </a:p>
          <a:p>
            <a:pPr marL="1028700" lvl="1" indent="-342900"/>
            <a:r>
              <a:rPr lang="en-US" sz="1800" dirty="0"/>
              <a:t>Action</a:t>
            </a:r>
          </a:p>
          <a:p>
            <a:pPr marL="1028700" lvl="1" indent="-342900"/>
            <a:r>
              <a:rPr lang="en-US" sz="1800" dirty="0"/>
              <a:t>Scene</a:t>
            </a:r>
          </a:p>
          <a:p>
            <a:pPr marL="1028700" lvl="1" indent="-342900"/>
            <a:r>
              <a:rPr lang="en-US" sz="1800" dirty="0"/>
              <a:t>Non-sequitur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93070-D2AE-226F-D465-36D00ADFE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0854EA-2E7E-07DF-6685-DB32EB91D8BD}"/>
              </a:ext>
            </a:extLst>
          </p:cNvPr>
          <p:cNvSpPr txBox="1"/>
          <p:nvPr/>
        </p:nvSpPr>
        <p:spPr>
          <a:xfrm>
            <a:off x="1124195" y="6394449"/>
            <a:ext cx="8248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50" dirty="0"/>
              <a:t>[Images: https://understandingcomics177.wordpress.com/about/1-2/2-2/]</a:t>
            </a:r>
          </a:p>
          <a:p>
            <a:r>
              <a:rPr lang="en-US" sz="1200" spc="50" dirty="0"/>
              <a:t>[Understanding Comics: The Invisible Art, McCloud, 1993]</a:t>
            </a:r>
          </a:p>
        </p:txBody>
      </p:sp>
      <p:pic>
        <p:nvPicPr>
          <p:cNvPr id="21" name="Picture 20" descr="A comic strip of a person falling down&#10;&#10;Description automatically generated">
            <a:extLst>
              <a:ext uri="{FF2B5EF4-FFF2-40B4-BE49-F238E27FC236}">
                <a16:creationId xmlns:a16="http://schemas.microsoft.com/office/drawing/2014/main" id="{EE60D12C-DCC9-4B36-5F91-F2343A0A1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394" y="5211618"/>
            <a:ext cx="2466156" cy="1183755"/>
          </a:xfrm>
          <a:prstGeom prst="rect">
            <a:avLst/>
          </a:prstGeom>
        </p:spPr>
      </p:pic>
      <p:pic>
        <p:nvPicPr>
          <p:cNvPr id="23" name="Picture 22" descr="A black and white comic page of a person cutting vegetables&#10;&#10;Description automatically generated">
            <a:extLst>
              <a:ext uri="{FF2B5EF4-FFF2-40B4-BE49-F238E27FC236}">
                <a16:creationId xmlns:a16="http://schemas.microsoft.com/office/drawing/2014/main" id="{DD36BC55-504A-3931-B4C1-EFC364C96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94" y="3916981"/>
            <a:ext cx="2466156" cy="1183755"/>
          </a:xfrm>
          <a:prstGeom prst="rect">
            <a:avLst/>
          </a:prstGeom>
        </p:spPr>
      </p:pic>
      <p:pic>
        <p:nvPicPr>
          <p:cNvPr id="25" name="Picture 24" descr="A comic strip of a person holding a wheel&#10;&#10;Description automatically generated">
            <a:extLst>
              <a:ext uri="{FF2B5EF4-FFF2-40B4-BE49-F238E27FC236}">
                <a16:creationId xmlns:a16="http://schemas.microsoft.com/office/drawing/2014/main" id="{1D5DDC39-9FD4-D616-0F92-D4C76A320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394" y="2712769"/>
            <a:ext cx="2466156" cy="10933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75290DB-1B56-A2D0-0926-D2A4658A5D49}"/>
              </a:ext>
            </a:extLst>
          </p:cNvPr>
          <p:cNvSpPr txBox="1"/>
          <p:nvPr/>
        </p:nvSpPr>
        <p:spPr>
          <a:xfrm>
            <a:off x="188891" y="3090156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Object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6EFAD4-B646-06C8-AFF7-1E89FE62159E}"/>
              </a:ext>
            </a:extLst>
          </p:cNvPr>
          <p:cNvSpPr txBox="1"/>
          <p:nvPr/>
        </p:nvSpPr>
        <p:spPr>
          <a:xfrm>
            <a:off x="188891" y="4339581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Aspect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3FF5E9-20B0-2098-0814-CFDA6A965317}"/>
              </a:ext>
            </a:extLst>
          </p:cNvPr>
          <p:cNvSpPr txBox="1"/>
          <p:nvPr/>
        </p:nvSpPr>
        <p:spPr>
          <a:xfrm>
            <a:off x="188891" y="5634218"/>
            <a:ext cx="851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Action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4" name="Picture 3" descr="A black and white picture of a person&#10;&#10;Description automatically generated">
            <a:extLst>
              <a:ext uri="{FF2B5EF4-FFF2-40B4-BE49-F238E27FC236}">
                <a16:creationId xmlns:a16="http://schemas.microsoft.com/office/drawing/2014/main" id="{F4FA4452-7A5E-5744-B32F-C8DFB018DD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37528"/>
            <a:ext cx="2223843" cy="4557845"/>
          </a:xfrm>
          <a:prstGeom prst="rect">
            <a:avLst/>
          </a:prstGeom>
        </p:spPr>
      </p:pic>
      <p:pic>
        <p:nvPicPr>
          <p:cNvPr id="9" name="Picture 8" descr="A comic page of a person&#10;&#10;Description automatically generated">
            <a:extLst>
              <a:ext uri="{FF2B5EF4-FFF2-40B4-BE49-F238E27FC236}">
                <a16:creationId xmlns:a16="http://schemas.microsoft.com/office/drawing/2014/main" id="{1F18B671-FE2D-1D2C-1509-811F2B8FE5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2394" y="1474829"/>
            <a:ext cx="2457450" cy="11270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3092B6-15C6-DD6C-D4E3-B0A74D627C9F}"/>
              </a:ext>
            </a:extLst>
          </p:cNvPr>
          <p:cNvSpPr txBox="1"/>
          <p:nvPr/>
        </p:nvSpPr>
        <p:spPr>
          <a:xfrm>
            <a:off x="188891" y="1869080"/>
            <a:ext cx="102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Moment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18" name="Picture 17" descr="A black and white comic book page&#10;&#10;Description automatically generated">
            <a:extLst>
              <a:ext uri="{FF2B5EF4-FFF2-40B4-BE49-F238E27FC236}">
                <a16:creationId xmlns:a16="http://schemas.microsoft.com/office/drawing/2014/main" id="{3301A474-8480-AC66-B498-993236D21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2199" y="1858182"/>
            <a:ext cx="2223843" cy="4537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579891-693D-ACED-D004-09B0E70D4837}"/>
              </a:ext>
            </a:extLst>
          </p:cNvPr>
          <p:cNvSpPr txBox="1"/>
          <p:nvPr/>
        </p:nvSpPr>
        <p:spPr>
          <a:xfrm>
            <a:off x="4360587" y="1397441"/>
            <a:ext cx="102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Scene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3850F5-12BE-73B6-E184-675C8CD53D14}"/>
              </a:ext>
            </a:extLst>
          </p:cNvPr>
          <p:cNvSpPr txBox="1"/>
          <p:nvPr/>
        </p:nvSpPr>
        <p:spPr>
          <a:xfrm>
            <a:off x="6694387" y="1391145"/>
            <a:ext cx="15057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</a:rPr>
              <a:t>Non-sequitur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2727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{CF58C55F-77E7-4561-B984-8BDC6A6731C6}TFceab9897-d767-4b88-b01c-396399362f8b9c42cec1_win32-72ccf53ebda5</Template>
  <TotalTime>301</TotalTime>
  <Words>553</Words>
  <Application>Microsoft Office PowerPoint</Application>
  <PresentationFormat>Widescreen</PresentationFormat>
  <Paragraphs>132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LibertinusSerif-Bold</vt:lpstr>
      <vt:lpstr>Arial</vt:lpstr>
      <vt:lpstr>Bodoni MT</vt:lpstr>
      <vt:lpstr>Calibri</vt:lpstr>
      <vt:lpstr>Source Sans Pro Light</vt:lpstr>
      <vt:lpstr>Wingdings</vt:lpstr>
      <vt:lpstr>Custom</vt:lpstr>
      <vt:lpstr>Interactive Narrative  Yi-Chun (Rimi) Chen  Part of Slides:  Dr. Arnav Jhala &amp; Dr. Chris Martens</vt:lpstr>
      <vt:lpstr>PowerPoint Presentation</vt:lpstr>
      <vt:lpstr>PowerPoint Presentation</vt:lpstr>
      <vt:lpstr>PowerPoint Presentation</vt:lpstr>
      <vt:lpstr>visual narrative, AI, and human creativity</vt:lpstr>
      <vt:lpstr>Content</vt:lpstr>
      <vt:lpstr>Rendering : Visual-Layer</vt:lpstr>
      <vt:lpstr>Discourse: Narrative Structure and Grammar</vt:lpstr>
      <vt:lpstr>Narrative Transitions</vt:lpstr>
      <vt:lpstr>PowerPoint Presentation</vt:lpstr>
      <vt:lpstr>Narrative System Design Choice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Visual Narrative as a Human-Centered Design Process</vt:lpstr>
      <vt:lpstr>Visual Narrative as a Human-Centered Design Process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Yi-Chun Chen</dc:creator>
  <cp:lastModifiedBy>Yi-Chun Chen</cp:lastModifiedBy>
  <cp:revision>2</cp:revision>
  <dcterms:created xsi:type="dcterms:W3CDTF">2025-10-08T22:05:20Z</dcterms:created>
  <dcterms:modified xsi:type="dcterms:W3CDTF">2025-10-15T15:49:24Z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